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5" r:id="rId3"/>
    <p:sldId id="299" r:id="rId4"/>
    <p:sldId id="286" r:id="rId5"/>
    <p:sldId id="292" r:id="rId6"/>
    <p:sldId id="293" r:id="rId7"/>
    <p:sldId id="294" r:id="rId8"/>
    <p:sldId id="296" r:id="rId9"/>
    <p:sldId id="295" r:id="rId10"/>
    <p:sldId id="297" r:id="rId11"/>
    <p:sldId id="298" r:id="rId12"/>
    <p:sldId id="280" r:id="rId13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FA"/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32" y="-96"/>
      </p:cViewPr>
      <p:guideLst>
        <p:guide orient="horz" pos="3133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355B8-E518-47E9-81E8-46F0780AA97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F90DF-9485-4CB2-BFBA-962D22B0A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8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F90DF-9485-4CB2-BFBA-962D22B0A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7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F90DF-9485-4CB2-BFBA-962D22B0A7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F49E27961F2443AE2778DAF5882D16DA6F62A5D3CC5BE6C088988DBBDDE29C0ABD1995D466F72856FA428D5764FC2133D8810E0990E1EBAA1X7Q" TargetMode="External"/><Relationship Id="rId2" Type="http://schemas.openxmlformats.org/officeDocument/2006/relationships/hyperlink" Target="consultantplus://offline/ref=76E9CCC1E7360EE57E3C437BA42B900C070B345DC568B0961A22E66F4E2A0567F3DAB51566DC091056D36692AAED6A83C3E5E5732C12F62Ej7Z6Q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35A89FC6F6A699E66F52B3645A9B352DED88E86C1563141139AA189DF81FD9F6141A791C9CEF47668C150310C4D19C2EF693247CE6D5149360E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Особенности </a:t>
            </a:r>
            <a:r>
              <a:rPr lang="ru-RU" sz="3600" b="1" dirty="0" smtClean="0">
                <a:solidFill>
                  <a:srgbClr val="0070C0"/>
                </a:solidFill>
              </a:rPr>
              <a:t>проведения </a:t>
            </a:r>
            <a:r>
              <a:rPr lang="ru-RU" sz="3600" b="1" dirty="0">
                <a:solidFill>
                  <a:srgbClr val="0070C0"/>
                </a:solidFill>
              </a:rPr>
              <a:t>ИС-9, </a:t>
            </a:r>
            <a:r>
              <a:rPr lang="ru-RU" sz="3600" b="1" dirty="0" smtClean="0">
                <a:solidFill>
                  <a:srgbClr val="0070C0"/>
                </a:solidFill>
              </a:rPr>
              <a:t>ГИА-9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для </a:t>
            </a:r>
            <a:r>
              <a:rPr lang="ru-RU" sz="3600" b="1" dirty="0">
                <a:solidFill>
                  <a:srgbClr val="0070C0"/>
                </a:solidFill>
              </a:rPr>
              <a:t>лиц с ОВЗ, </a:t>
            </a:r>
            <a:r>
              <a:rPr lang="ru-RU" sz="3600" b="1" dirty="0" smtClean="0">
                <a:solidFill>
                  <a:srgbClr val="0070C0"/>
                </a:solidFill>
              </a:rPr>
              <a:t>детей-инвалидов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Подготовка документов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900"/>
            <a:ext cx="6400800" cy="521196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Марьянчук О.В., ведущий специалист сектора итоговой аттестации обучающихся КОПО ЛО</a:t>
            </a:r>
          </a:p>
        </p:txBody>
      </p:sp>
    </p:spTree>
    <p:extLst>
      <p:ext uri="{BB962C8B-B14F-4D97-AF65-F5344CB8AC3E}">
        <p14:creationId xmlns:p14="http://schemas.microsoft.com/office/powerpoint/2010/main" val="20232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заключениях ПМПК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7594"/>
            <a:ext cx="8604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20.09.2013 N </a:t>
            </a:r>
            <a:r>
              <a:rPr lang="ru-RU" dirty="0" smtClean="0"/>
              <a:t>1082 "Об </a:t>
            </a:r>
            <a:r>
              <a:rPr lang="ru-RU" dirty="0"/>
              <a:t>утверждении Положения о психолого-медико-педагогической </a:t>
            </a:r>
            <a:r>
              <a:rPr lang="ru-RU" dirty="0" smtClean="0"/>
              <a:t>комиссии"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9662"/>
            <a:ext cx="86049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Пункт 23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Заключение комиссии: </a:t>
            </a:r>
          </a:p>
          <a:p>
            <a:r>
              <a:rPr lang="ru-RU" dirty="0" smtClean="0"/>
              <a:t> - для </a:t>
            </a:r>
            <a:r>
              <a:rPr lang="ru-RU" dirty="0"/>
              <a:t>родителей </a:t>
            </a:r>
            <a:r>
              <a:rPr lang="ru-RU" dirty="0" smtClean="0"/>
              <a:t>носит рекомендательный </a:t>
            </a:r>
            <a:r>
              <a:rPr lang="ru-RU" dirty="0"/>
              <a:t>характер.</a:t>
            </a:r>
          </a:p>
          <a:p>
            <a:r>
              <a:rPr lang="ru-RU" dirty="0" smtClean="0"/>
              <a:t>- представленное </a:t>
            </a:r>
            <a:r>
              <a:rPr lang="ru-RU" dirty="0"/>
              <a:t>родителями </a:t>
            </a:r>
            <a:r>
              <a:rPr lang="ru-RU" dirty="0" smtClean="0"/>
              <a:t>является </a:t>
            </a:r>
            <a:r>
              <a:rPr lang="ru-RU" dirty="0"/>
              <a:t>основанием для создания </a:t>
            </a:r>
            <a:r>
              <a:rPr lang="ru-RU" b="1" i="1" dirty="0" smtClean="0">
                <a:solidFill>
                  <a:srgbClr val="FF0000"/>
                </a:solidFill>
              </a:rPr>
              <a:t>ОИВ, ОМСУ, ОО </a:t>
            </a:r>
            <a:r>
              <a:rPr lang="ru-RU" dirty="0" smtClean="0"/>
              <a:t>рекомендованных </a:t>
            </a:r>
            <a:r>
              <a:rPr lang="ru-RU" dirty="0"/>
              <a:t>в заключении условий для обучения и воспитания детей.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действительно </a:t>
            </a:r>
            <a:r>
              <a:rPr lang="ru-RU" dirty="0">
                <a:solidFill>
                  <a:srgbClr val="FF0000"/>
                </a:solidFill>
              </a:rPr>
              <a:t>для представления в указанные органы, организации в течение календарного года с даты его подписания.</a:t>
            </a:r>
          </a:p>
        </p:txBody>
      </p:sp>
    </p:spTree>
    <p:extLst>
      <p:ext uri="{BB962C8B-B14F-4D97-AF65-F5344CB8AC3E}">
        <p14:creationId xmlns:p14="http://schemas.microsoft.com/office/powerpoint/2010/main" val="2600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Обеспечение проведения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Порядок проведения ГИА-9</a:t>
            </a:r>
          </a:p>
          <a:p>
            <a:pPr marL="0" indent="0">
              <a:buNone/>
            </a:pPr>
            <a:r>
              <a:rPr lang="ru-RU" dirty="0" smtClean="0"/>
              <a:t>Пункт 22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ОИВ</a:t>
            </a:r>
            <a:r>
              <a:rPr lang="ru-RU" dirty="0"/>
              <a:t> обеспечивают проведение </a:t>
            </a:r>
            <a:r>
              <a:rPr lang="ru-RU" dirty="0" smtClean="0"/>
              <a:t>ГИА.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Пункт 44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ОИВ</a:t>
            </a:r>
            <a:r>
              <a:rPr lang="ru-RU" dirty="0"/>
              <a:t> организуют проведение экзаменов </a:t>
            </a:r>
            <a:r>
              <a:rPr lang="ru-RU" dirty="0" smtClean="0"/>
              <a:t>для </a:t>
            </a:r>
            <a:r>
              <a:rPr lang="ru-RU" dirty="0"/>
              <a:t>участников ГИА с </a:t>
            </a:r>
            <a:r>
              <a:rPr lang="ru-RU" dirty="0" smtClean="0"/>
              <a:t>ОВЗ, детей-инвалидов, </a:t>
            </a:r>
            <a:r>
              <a:rPr lang="ru-RU" dirty="0"/>
              <a:t>а также лиц, обучающихся по состоянию здоровья на дому, в </a:t>
            </a:r>
            <a:r>
              <a:rPr lang="ru-RU" dirty="0" smtClean="0"/>
              <a:t>ОО </a:t>
            </a:r>
            <a:r>
              <a:rPr lang="ru-RU" sz="1200" dirty="0" smtClean="0"/>
              <a:t>(для </a:t>
            </a:r>
            <a:r>
              <a:rPr lang="ru-RU" sz="1200" dirty="0"/>
              <a:t>нуждающихся в длительном </a:t>
            </a:r>
            <a:r>
              <a:rPr lang="ru-RU" sz="1200" dirty="0" smtClean="0"/>
              <a:t>лечении)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условиях, учитывающих состояние их здоровья, особенности психофизического развития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Куда предъявляется заключение? – в ОИВ.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Мониторинг </a:t>
            </a:r>
            <a:r>
              <a:rPr lang="ru-RU" sz="3200" b="1" dirty="0"/>
              <a:t>документов </a:t>
            </a:r>
            <a:r>
              <a:rPr lang="ru-RU" sz="2800" dirty="0"/>
              <a:t>детей </a:t>
            </a:r>
            <a:r>
              <a:rPr lang="ru-RU" sz="3200" b="1" dirty="0" smtClean="0"/>
              <a:t>с </a:t>
            </a:r>
            <a:r>
              <a:rPr lang="ru-RU" sz="3200" b="1" dirty="0"/>
              <a:t>ОВЗ, детей-инвалидов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Строгий учет детей с ОВЗ и детей-инвалидов  на уровне ОМСУ. </a:t>
            </a:r>
          </a:p>
          <a:p>
            <a:r>
              <a:rPr lang="ru-RU" dirty="0"/>
              <a:t>Согласование ГЭК документов обучающихся, претендующих на особые условия экзаменов. </a:t>
            </a:r>
          </a:p>
          <a:p>
            <a:r>
              <a:rPr lang="ru-RU" dirty="0" smtClean="0"/>
              <a:t>При возникновении сложных </a:t>
            </a:r>
            <a:r>
              <a:rPr lang="ru-RU" dirty="0" smtClean="0"/>
              <a:t>ситуаций ОМСУ </a:t>
            </a:r>
            <a:r>
              <a:rPr lang="ru-RU" dirty="0" smtClean="0"/>
              <a:t>обращаться с запросом консультации в КОПО ЛО, ЦПМПК. </a:t>
            </a:r>
            <a:endParaRPr lang="ru-RU" dirty="0"/>
          </a:p>
          <a:p>
            <a:r>
              <a:rPr lang="ru-RU" dirty="0" smtClean="0"/>
              <a:t>Представлять </a:t>
            </a:r>
            <a:r>
              <a:rPr lang="ru-RU" dirty="0"/>
              <a:t>копию приказа об организации обучения в классе по адаптированным образовательным программам.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8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Правовые и методические документы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248" y="1815666"/>
            <a:ext cx="8640958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Рекомендации </a:t>
            </a:r>
            <a:r>
              <a:rPr lang="ru-RU" sz="1200" b="1" dirty="0">
                <a:solidFill>
                  <a:srgbClr val="FFFF00"/>
                </a:solidFill>
              </a:rPr>
              <a:t>по организации и проведению итогового </a:t>
            </a:r>
            <a:r>
              <a:rPr lang="ru-RU" sz="1200" b="1" dirty="0" smtClean="0">
                <a:solidFill>
                  <a:srgbClr val="FFFF00"/>
                </a:solidFill>
              </a:rPr>
              <a:t>собеседования в 2021 году </a:t>
            </a:r>
            <a:r>
              <a:rPr lang="ru-RU" sz="1200" dirty="0">
                <a:solidFill>
                  <a:schemeClr val="bg1"/>
                </a:solidFill>
              </a:rPr>
              <a:t>для органов исполнительной власти субъектов Российской Федерации, осуществляющих государственное управление в сфере образования (письмо Рособрнадзора от </a:t>
            </a:r>
            <a:r>
              <a:rPr lang="ru-RU" sz="1200" dirty="0" smtClean="0">
                <a:solidFill>
                  <a:schemeClr val="bg1"/>
                </a:solidFill>
              </a:rPr>
              <a:t>15.12.2020 </a:t>
            </a:r>
            <a:r>
              <a:rPr lang="ru-RU" sz="1200" dirty="0">
                <a:solidFill>
                  <a:schemeClr val="bg1"/>
                </a:solidFill>
              </a:rPr>
              <a:t>№ </a:t>
            </a:r>
            <a:r>
              <a:rPr lang="ru-RU" sz="1200" dirty="0" smtClean="0">
                <a:solidFill>
                  <a:schemeClr val="bg1"/>
                </a:solidFill>
              </a:rPr>
              <a:t>05-151)</a:t>
            </a:r>
            <a:endParaRPr lang="ru-RU" sz="1200" u="sng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8" y="127560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57200" y="127560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7574"/>
            <a:ext cx="864096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от </a:t>
            </a:r>
            <a:r>
              <a:rPr lang="ru-RU" sz="1200" b="1" u="sng" dirty="0">
                <a:solidFill>
                  <a:schemeClr val="bg1"/>
                </a:solidFill>
              </a:rPr>
              <a:t>07 ноября 2018 года №189/1513 </a:t>
            </a:r>
            <a:r>
              <a:rPr lang="ru-RU" sz="1200" b="1" i="1" dirty="0" smtClean="0">
                <a:solidFill>
                  <a:srgbClr val="FFFF00"/>
                </a:solidFill>
              </a:rPr>
              <a:t>«</a:t>
            </a:r>
            <a:r>
              <a:rPr lang="ru-RU" sz="1200" b="1" i="1" dirty="0">
                <a:solidFill>
                  <a:srgbClr val="FFFF00"/>
                </a:solidFill>
              </a:rPr>
              <a:t>Об утверждении Порядка проведения государственной итоговой аттестации по образовательным программам основного общего образования</a:t>
            </a:r>
            <a:r>
              <a:rPr lang="ru-RU" sz="1200" b="1" i="1" dirty="0" smtClean="0">
                <a:solidFill>
                  <a:srgbClr val="FFFF00"/>
                </a:solidFill>
              </a:rPr>
              <a:t>»</a:t>
            </a:r>
            <a:endParaRPr lang="ru-RU" sz="1200" i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480" y="2607754"/>
            <a:ext cx="8640000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Приказ КОПО ЛО от </a:t>
            </a:r>
            <a:r>
              <a:rPr lang="ru-RU" sz="1200" u="sng" dirty="0" smtClean="0">
                <a:solidFill>
                  <a:schemeClr val="bg1"/>
                </a:solidFill>
              </a:rPr>
              <a:t>29.01.2021 №1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rgbClr val="FFFF00"/>
                </a:solidFill>
              </a:rPr>
              <a:t>«Об утверждении Порядка </a:t>
            </a:r>
            <a:r>
              <a:rPr lang="ru-RU" sz="1200" b="1" dirty="0">
                <a:solidFill>
                  <a:srgbClr val="FFFF00"/>
                </a:solidFill>
              </a:rPr>
              <a:t>проведения и проверки итогового собеседования по русскому языку </a:t>
            </a:r>
            <a:r>
              <a:rPr lang="ru-RU" sz="1200" b="1" dirty="0" smtClean="0">
                <a:solidFill>
                  <a:srgbClr val="FFFF00"/>
                </a:solidFill>
              </a:rPr>
              <a:t>в </a:t>
            </a:r>
            <a:r>
              <a:rPr lang="ru-RU" sz="1200" b="1" dirty="0">
                <a:solidFill>
                  <a:srgbClr val="FFFF00"/>
                </a:solidFill>
              </a:rPr>
              <a:t>Ленинградской </a:t>
            </a:r>
            <a:r>
              <a:rPr lang="ru-RU" sz="1200" b="1" dirty="0" smtClean="0">
                <a:solidFill>
                  <a:srgbClr val="FFFF00"/>
                </a:solidFill>
              </a:rPr>
              <a:t>области»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7220" y="3219822"/>
            <a:ext cx="8640958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Методические рекомендации по </a:t>
            </a:r>
            <a:r>
              <a:rPr lang="ru-RU" sz="1200" b="1" dirty="0">
                <a:solidFill>
                  <a:srgbClr val="FFFF00"/>
                </a:solidFill>
              </a:rPr>
              <a:t>подготовке и проведению государственной итоговой аттестации </a:t>
            </a:r>
            <a:r>
              <a:rPr lang="ru-RU" sz="1200" dirty="0">
                <a:solidFill>
                  <a:schemeClr val="bg1"/>
                </a:solidFill>
              </a:rPr>
              <a:t>по образовательным программам основного общего образования в 2021 году 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rgbClr val="FFFF00"/>
                </a:solidFill>
              </a:rPr>
              <a:t>о</a:t>
            </a:r>
            <a:r>
              <a:rPr lang="ru-RU" sz="1200" dirty="0" smtClean="0">
                <a:solidFill>
                  <a:srgbClr val="FFFF00"/>
                </a:solidFill>
              </a:rPr>
              <a:t>тдельно - для </a:t>
            </a:r>
            <a:r>
              <a:rPr lang="ru-RU" sz="1200" dirty="0">
                <a:solidFill>
                  <a:srgbClr val="FFFF00"/>
                </a:solidFill>
              </a:rPr>
              <a:t>лиц с ограниченными возможностями </a:t>
            </a:r>
            <a:r>
              <a:rPr lang="ru-RU" sz="1200" dirty="0" smtClean="0">
                <a:solidFill>
                  <a:srgbClr val="FFFF00"/>
                </a:solidFill>
              </a:rPr>
              <a:t>здоровья</a:t>
            </a:r>
            <a:r>
              <a:rPr lang="ru-RU" sz="1200" dirty="0" smtClean="0">
                <a:solidFill>
                  <a:schemeClr val="bg1"/>
                </a:solidFill>
              </a:rPr>
              <a:t>, детей-инвалидов </a:t>
            </a:r>
            <a:r>
              <a:rPr lang="ru-RU" sz="1200" dirty="0">
                <a:solidFill>
                  <a:schemeClr val="bg1"/>
                </a:solidFill>
              </a:rPr>
              <a:t>и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инвалидов в </a:t>
            </a:r>
            <a:r>
              <a:rPr lang="ru-RU" sz="1200" b="1" dirty="0">
                <a:solidFill>
                  <a:schemeClr val="bg1"/>
                </a:solidFill>
              </a:rPr>
              <a:t>2021 </a:t>
            </a:r>
            <a:r>
              <a:rPr lang="ru-RU" sz="1200" b="1" dirty="0" smtClean="0">
                <a:solidFill>
                  <a:schemeClr val="bg1"/>
                </a:solidFill>
              </a:rPr>
              <a:t>году </a:t>
            </a:r>
            <a:r>
              <a:rPr lang="ru-RU" sz="1200" dirty="0" smtClean="0">
                <a:solidFill>
                  <a:schemeClr val="bg1"/>
                </a:solidFill>
              </a:rPr>
              <a:t>(письмо </a:t>
            </a:r>
            <a:r>
              <a:rPr lang="ru-RU" sz="1200" dirty="0">
                <a:solidFill>
                  <a:schemeClr val="bg1"/>
                </a:solidFill>
              </a:rPr>
              <a:t>Рособрнадзора от 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12.04.2021 № 10-99 </a:t>
            </a:r>
            <a:r>
              <a:rPr lang="ru-RU" sz="1200" dirty="0" smtClean="0">
                <a:solidFill>
                  <a:schemeClr val="bg1"/>
                </a:solidFill>
              </a:rPr>
              <a:t>)</a:t>
            </a:r>
            <a:endParaRPr lang="ru-RU" sz="1200" u="sng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120" y="4155926"/>
            <a:ext cx="8640958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Методические рекомендации по </a:t>
            </a:r>
            <a:r>
              <a:rPr lang="ru-RU" sz="1200" b="1" dirty="0">
                <a:solidFill>
                  <a:srgbClr val="FFFF00"/>
                </a:solidFill>
              </a:rPr>
              <a:t>подготовке и проведению государственной итоговой аттестации </a:t>
            </a:r>
            <a:r>
              <a:rPr lang="ru-RU" sz="1200" dirty="0">
                <a:solidFill>
                  <a:schemeClr val="bg1"/>
                </a:solidFill>
              </a:rPr>
              <a:t>по образовательным программам основного общего образования </a:t>
            </a:r>
            <a:r>
              <a:rPr lang="ru-RU" sz="1200" dirty="0" smtClean="0">
                <a:solidFill>
                  <a:schemeClr val="bg1"/>
                </a:solidFill>
              </a:rPr>
              <a:t>в 2021 году в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b="1" dirty="0">
                <a:solidFill>
                  <a:srgbClr val="FFFF00"/>
                </a:solidFill>
              </a:rPr>
              <a:t>Ленинградской </a:t>
            </a:r>
            <a:r>
              <a:rPr lang="ru-RU" sz="1200" b="1" dirty="0" smtClean="0">
                <a:solidFill>
                  <a:srgbClr val="FFFF00"/>
                </a:solidFill>
              </a:rPr>
              <a:t>области</a:t>
            </a:r>
          </a:p>
          <a:p>
            <a:r>
              <a:rPr lang="ru-RU" sz="1200" b="1" dirty="0" smtClean="0">
                <a:solidFill>
                  <a:srgbClr val="FFFF00"/>
                </a:solidFill>
              </a:rPr>
              <a:t>Распоряжение КОПО ЛО от </a:t>
            </a:r>
            <a:r>
              <a:rPr lang="ru-RU" sz="1200" b="1" dirty="0">
                <a:solidFill>
                  <a:schemeClr val="bg1"/>
                </a:solidFill>
              </a:rPr>
              <a:t>12 мая 2021 № </a:t>
            </a:r>
            <a:r>
              <a:rPr lang="ru-RU" sz="1200" b="1" dirty="0" smtClean="0">
                <a:solidFill>
                  <a:schemeClr val="bg1"/>
                </a:solidFill>
              </a:rPr>
              <a:t>1280-р</a:t>
            </a:r>
            <a:endParaRPr lang="ru-RU" sz="12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540" y="1095586"/>
            <a:ext cx="8280920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Обучающийся </a:t>
            </a:r>
            <a:r>
              <a:rPr lang="ru-RU" i="1" dirty="0">
                <a:solidFill>
                  <a:srgbClr val="FF0000"/>
                </a:solidFill>
              </a:rPr>
              <a:t>с ОВЗ* </a:t>
            </a:r>
            <a:r>
              <a:rPr lang="ru-RU" i="1" dirty="0"/>
              <a:t>- физическое лицо, имеющее недостатки в физическом и (или) психологическом развитии, подтвержденные ПМПК и </a:t>
            </a:r>
            <a:r>
              <a:rPr lang="ru-RU" b="1" i="1" dirty="0">
                <a:solidFill>
                  <a:schemeClr val="tx2"/>
                </a:solidFill>
              </a:rPr>
              <a:t>препятствующие получению образования без создания специальных условий</a:t>
            </a:r>
            <a:r>
              <a:rPr lang="ru-RU" i="1" dirty="0"/>
              <a:t>.</a:t>
            </a:r>
            <a:r>
              <a:rPr lang="ru-RU" i="1" u="sng" dirty="0"/>
              <a:t> </a:t>
            </a:r>
            <a:endParaRPr lang="ru-RU" i="1" dirty="0"/>
          </a:p>
          <a:p>
            <a:endParaRPr lang="ru-RU" sz="1200" dirty="0"/>
          </a:p>
          <a:p>
            <a:r>
              <a:rPr lang="ru-RU" sz="1200" dirty="0"/>
              <a:t>*Федеральный закон от 29.12.2012 N 273-ФЗ "Об образовании в Российской Федерации"</a:t>
            </a:r>
            <a:r>
              <a:rPr lang="ru-RU" sz="1200" u="sng" dirty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1540" y="2715766"/>
            <a:ext cx="828092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Ребенок-инвалид, инвалид** </a:t>
            </a:r>
            <a:r>
              <a:rPr lang="ru-RU" i="1" dirty="0"/>
              <a:t>-  лицо, которое имеет нарушение здоровья со стойким расстройством функций организма, приводящее к ограничению жизнедеятельности и </a:t>
            </a:r>
            <a:r>
              <a:rPr lang="ru-RU" b="1" i="1" dirty="0">
                <a:solidFill>
                  <a:schemeClr val="tx2"/>
                </a:solidFill>
              </a:rPr>
              <a:t>вызывающее необходимость его социальной защиты</a:t>
            </a:r>
            <a:r>
              <a:rPr lang="ru-RU" i="1" dirty="0"/>
              <a:t>.</a:t>
            </a:r>
          </a:p>
          <a:p>
            <a:r>
              <a:rPr lang="ru-RU" dirty="0"/>
              <a:t>Подтверждается справкой, устанавливающей факт инвалидности, выданной федеральным государственным учреждением медико-социальной экспертизы </a:t>
            </a:r>
            <a:endParaRPr lang="ru-RU" dirty="0">
              <a:hlinkClick r:id="rId2"/>
            </a:endParaRPr>
          </a:p>
          <a:p>
            <a:endParaRPr lang="ru-RU" sz="1200" dirty="0">
              <a:hlinkClick r:id="rId3"/>
            </a:endParaRPr>
          </a:p>
          <a:p>
            <a:endParaRPr lang="ru-RU" sz="1200" dirty="0">
              <a:hlinkClick r:id="rId3"/>
            </a:endParaRPr>
          </a:p>
          <a:p>
            <a:r>
              <a:rPr lang="ru-RU" sz="1200" dirty="0"/>
              <a:t>**Федеральный закон от 24.11.1995 N 181-ФЗ "О социальной защите инвалидов в Российской Федерации"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Особенности проведения экзаменов для отдельных категорий обучающихся и представляемые </a:t>
            </a:r>
            <a:r>
              <a:rPr lang="ru-RU" sz="2400" i="1" dirty="0" smtClean="0">
                <a:solidFill>
                  <a:srgbClr val="002060"/>
                </a:solidFill>
              </a:rPr>
              <a:t>документы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78461"/>
              </p:ext>
            </p:extLst>
          </p:nvPr>
        </p:nvGraphicFramePr>
        <p:xfrm>
          <a:off x="457200" y="1635646"/>
          <a:ext cx="8229600" cy="2393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7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1.обучающиеся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 ОВЗ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(рекомендации ПМПК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дети-инвалиды и инвалиды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(справка об инвалидности)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159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43100" algn="l"/>
                          <a:tab pos="2057400" algn="l"/>
                          <a:tab pos="2286000" algn="l"/>
                        </a:tabLst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ГИА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только по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2-м обязательным учебным предметам (по их желанию)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159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43100" algn="l"/>
                          <a:tab pos="2057400" algn="l"/>
                          <a:tab pos="2286000" algn="l"/>
                        </a:tabLst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ГИА может проводиться в форме ГВЭ, в форме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ОГЭ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или в сочетании форм (по их желанию)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ГВЭ по всем учебным предметам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устной форме (по их желанию)</a:t>
                      </a: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Беспрепятственный доступ участников ГИА в аудитории, туалетные и иные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помещения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продолжительности 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экзамена на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1,5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часа;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ИС на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 минут</a:t>
                      </a: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Организация питания и перерывов для проведения необходимых лечебных и профилактических мероприятий во время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71900" y="11269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Общие условия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432665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Порядок проведения ГИА-9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8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23449"/>
              </p:ext>
            </p:extLst>
          </p:nvPr>
        </p:nvGraphicFramePr>
        <p:xfrm>
          <a:off x="251521" y="1538245"/>
          <a:ext cx="8501608" cy="2977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7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 row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 обучающиеся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 ОВЗ </a:t>
                      </a:r>
                      <a:r>
                        <a:rPr lang="ru-RU" sz="13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(рекомендации ПМПК</a:t>
                      </a:r>
                      <a:r>
                        <a:rPr lang="ru-RU" sz="13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);</a:t>
                      </a:r>
                      <a:endParaRPr lang="ru-RU" sz="1300" b="0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  обучающиеся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 состоянию здоровья на дому, в медицинских организациях </a:t>
                      </a:r>
                      <a:r>
                        <a:rPr lang="ru-RU" sz="13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(рекомендации ПМПК</a:t>
                      </a:r>
                      <a:r>
                        <a:rPr lang="ru-RU" sz="13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);</a:t>
                      </a:r>
                      <a:endParaRPr lang="ru-RU" sz="1300" b="0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 дети-инвалиды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 инвалиды </a:t>
                      </a:r>
                      <a:r>
                        <a:rPr lang="ru-RU" sz="13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(справка об инвалидности и  рекомендации ПМПК</a:t>
                      </a:r>
                      <a:r>
                        <a:rPr lang="ru-RU" sz="13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).</a:t>
                      </a:r>
                      <a:endParaRPr lang="ru-RU" sz="13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Присутствие ассистентов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Использование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для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выполнения заданий технических средств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Оборудование аудитории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экзамена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звукоусиливающей аппаратурой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коллективного и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индивидуального пользования (для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слабослышащих)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Привлечение при необходимости ассистента-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сурдопереводчика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(для глухих и слабослышащих)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Оформление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ЭМ рельефно-точечным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шрифтом Брайля или в виде электронного документа, доступного с помощью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ПК (для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слепых участников ГИА)</a:t>
                      </a: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Копирование ЭМ в день проведения экзамена в аудитории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увеличенном размере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;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аудиторий для проведения экзаменов увеличительными устройствами; индивидуальное равномерное освещение не менее 300 люкс (для слабовидящих)</a:t>
                      </a: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228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Выполнение письменной экзаменационной работы на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ПК (по желанию)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30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endParaRPr lang="ru-RU" sz="11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Организация экзамена на дому, в медицинской организации (+ заключение медицинской организации)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38336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Особенности проведения экзаменов для отдельных категорий обучающихся и представляемые </a:t>
            </a:r>
            <a:r>
              <a:rPr lang="ru-RU" sz="2400" i="1" dirty="0" smtClean="0">
                <a:solidFill>
                  <a:srgbClr val="002060"/>
                </a:solidFill>
              </a:rPr>
              <a:t>документы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105029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Специальные </a:t>
            </a:r>
            <a:r>
              <a:rPr lang="ru-RU" dirty="0"/>
              <a:t>условия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5796" y="4578682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Порядок проведения ГИА-9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4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Специальные условия: организация ГИА, ИС на </a:t>
            </a:r>
            <a:r>
              <a:rPr lang="ru-RU" sz="2400" dirty="0" smtClean="0"/>
              <a:t>дому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768606" y="2749988"/>
            <a:ext cx="231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Рекомендации ПМПК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6404495" y="2424024"/>
            <a:ext cx="4678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/>
                <a:cs typeface="Times New Roman" pitchFamily="18" charset="0"/>
              </a:rPr>
              <a:t>З</a:t>
            </a:r>
            <a:r>
              <a:rPr lang="ru-RU" dirty="0" smtClean="0">
                <a:ea typeface="Calibri"/>
                <a:cs typeface="Times New Roman" pitchFamily="18" charset="0"/>
              </a:rPr>
              <a:t>аключение медицинской </a:t>
            </a:r>
            <a:r>
              <a:rPr lang="ru-RU" dirty="0">
                <a:ea typeface="Calibri"/>
                <a:cs typeface="Times New Roman" pitchFamily="18" charset="0"/>
              </a:rPr>
              <a:t>организации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1" t="11709" r="33380" b="4382"/>
          <a:stretch/>
        </p:blipFill>
        <p:spPr bwMode="auto">
          <a:xfrm>
            <a:off x="1259632" y="1118862"/>
            <a:ext cx="2764465" cy="392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333323" y="4191930"/>
            <a:ext cx="333037" cy="3240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3480" y="4335946"/>
            <a:ext cx="91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ППЭ на дому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4" t="19316" r="14388" b="9046"/>
          <a:stretch/>
        </p:blipFill>
        <p:spPr bwMode="auto">
          <a:xfrm>
            <a:off x="5184068" y="1609678"/>
            <a:ext cx="3419627" cy="264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 flipV="1">
            <a:off x="7740352" y="3651870"/>
            <a:ext cx="648072" cy="6840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69814" y="1216817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Обучение на дому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71823" y="4289108"/>
            <a:ext cx="4504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Приказ Министерства здравоохранения РФ от 30 июня 2016 г. N 436н "Об утверждении перечня заболеваний, наличие которых дает право на обучение по основным общеобразовательным программам на дому"</a:t>
            </a:r>
          </a:p>
        </p:txBody>
      </p:sp>
    </p:spTree>
    <p:extLst>
      <p:ext uri="{BB962C8B-B14F-4D97-AF65-F5344CB8AC3E}">
        <p14:creationId xmlns:p14="http://schemas.microsoft.com/office/powerpoint/2010/main" val="389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548" y="1131590"/>
            <a:ext cx="40684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Приказ Министерства здравоохранения РФ от 30 июня 2016 г. N 436н "Об утверждении перечня заболеваний, наличие которых дает право на обучение по основным общеобразовательным программам на дому"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1" t="23966" r="34771" b="6256"/>
          <a:stretch/>
        </p:blipFill>
        <p:spPr bwMode="auto">
          <a:xfrm>
            <a:off x="799217" y="1901031"/>
            <a:ext cx="3477114" cy="3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119973"/>
            <a:ext cx="40324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Письмо  </a:t>
            </a:r>
            <a:r>
              <a:rPr lang="ru-RU" sz="1100" b="1" dirty="0"/>
              <a:t>Минздрава России от 14.09.2016 N 15-3/10/2-5810 «О медицинских показаниях для обучения по основным общеобразовательным программам на дому»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923678"/>
            <a:ext cx="4356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Врачебная комиссия медицинской организации </a:t>
            </a:r>
          </a:p>
          <a:p>
            <a:r>
              <a:rPr lang="ru-RU" sz="1400" b="1" dirty="0" smtClean="0"/>
              <a:t>может принять решение о наличии медицинских показаний у ребенка для обучения на дому 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вне </a:t>
            </a:r>
            <a:r>
              <a:rPr lang="ru-RU" sz="1400" b="1" i="1" dirty="0">
                <a:solidFill>
                  <a:srgbClr val="FF0000"/>
                </a:solidFill>
              </a:rPr>
              <a:t>зависимости от того внесено заболевание или нет в вышеуказанный </a:t>
            </a:r>
            <a:r>
              <a:rPr lang="ru-RU" sz="1400" b="1" i="1" dirty="0">
                <a:solidFill>
                  <a:srgbClr val="FF0000"/>
                </a:solidFill>
                <a:hlinkClick r:id="rId3"/>
              </a:rPr>
              <a:t>перечень.</a:t>
            </a:r>
          </a:p>
          <a:p>
            <a:r>
              <a:rPr lang="ru-RU" sz="1400" b="1" dirty="0" smtClean="0"/>
              <a:t>Например</a:t>
            </a:r>
            <a:r>
              <a:rPr lang="ru-RU" sz="1400" b="1" dirty="0"/>
              <a:t>, все состояния, требующие соблюдения длительного (более 1 месяца) постельного режима, после перенесенных травм, хирургических вмешательств, должны быть отнесены к медицинским показаниям для обучения на дому.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dirty="0"/>
              <a:t>Специальные условия: организация ГИА, ИС на </a:t>
            </a:r>
            <a:r>
              <a:rPr lang="ru-RU" sz="2400" dirty="0" smtClean="0"/>
              <a:t>дому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152040"/>
              </p:ext>
            </p:extLst>
          </p:nvPr>
        </p:nvGraphicFramePr>
        <p:xfrm>
          <a:off x="539552" y="1203598"/>
          <a:ext cx="82296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ru-RU" sz="11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слабослышащих участников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глухих и слабослышащих участников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слепых участников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слабовидящих участников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участников с расстройством аутистического спектра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аудитории звукоусиливающей аппаратурой как коллективного, так и индивидуального пользования 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при необходимости ассистента-</a:t>
                      </a:r>
                      <a:r>
                        <a:rPr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сурдопереводчика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оформление материалов рельефно-точечным шрифтом Брайля 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копирование материалов в увеличенном размере; </a:t>
                      </a:r>
                    </a:p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аудитории увеличительными устройствами; </a:t>
                      </a:r>
                    </a:p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индивидуальное равномерное освещение не менее 300 люкс (настольные лампы)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привлечение в качестве собеседников специалистов по коррекционной педагогике, людей, с которым участник знаком, контактирует;</a:t>
                      </a:r>
                    </a:p>
                    <a:p>
                      <a:pPr algn="ctr"/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оценивание ответа по окончании ИС по аудиозаписи 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>
                <a:solidFill>
                  <a:srgbClr val="002060"/>
                </a:solidFill>
              </a:rPr>
              <a:t>Особенности проведения </a:t>
            </a:r>
            <a:r>
              <a:rPr lang="ru-RU" sz="3200" i="1" dirty="0" smtClean="0">
                <a:solidFill>
                  <a:srgbClr val="002060"/>
                </a:solidFill>
              </a:rPr>
              <a:t>ИС для </a:t>
            </a:r>
            <a:r>
              <a:rPr lang="ru-RU" sz="3200" i="1" dirty="0">
                <a:solidFill>
                  <a:srgbClr val="002060"/>
                </a:solidFill>
              </a:rPr>
              <a:t>отдельных категорий обучающихся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404791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Порядок проведения и проверки ИС-9 в 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9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prstClr val="black"/>
                </a:solidFill>
              </a:rPr>
              <a:t>Формы проведения ИС, требования для получения зачета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397342"/>
              </p:ext>
            </p:extLst>
          </p:nvPr>
        </p:nvGraphicFramePr>
        <p:xfrm>
          <a:off x="413538" y="1056552"/>
          <a:ext cx="8406934" cy="2746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Категория участников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Подкатегории участников ИС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Форма </a:t>
                      </a:r>
                      <a:r>
                        <a:rPr lang="ru-RU" sz="1000" b="1" dirty="0">
                          <a:effectLst/>
                        </a:rPr>
                        <a:t>проведения ИС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</a:rPr>
                        <a:t>Мин. кол-во баллов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308">
                <a:tc rowSpan="2"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Глухие, позднооглохшие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владеющие </a:t>
                      </a:r>
                      <a:r>
                        <a:rPr lang="ru-RU" sz="1000" dirty="0" err="1">
                          <a:effectLst/>
                        </a:rPr>
                        <a:t>сурдопереводом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устная </a:t>
                      </a:r>
                      <a:r>
                        <a:rPr lang="ru-RU" sz="1000" dirty="0" smtClean="0">
                          <a:effectLst/>
                        </a:rPr>
                        <a:t>(+ассистент-</a:t>
                      </a:r>
                      <a:r>
                        <a:rPr lang="ru-RU" sz="1000" dirty="0" err="1" smtClean="0">
                          <a:effectLst/>
                        </a:rPr>
                        <a:t>сурдопереводчик</a:t>
                      </a:r>
                      <a:r>
                        <a:rPr lang="ru-RU" sz="1000" dirty="0" smtClean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не владеющие </a:t>
                      </a: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</a:rPr>
                        <a:t>сурдопереводом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письменная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07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Слабослышащие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устная </a:t>
                      </a:r>
                      <a:r>
                        <a:rPr lang="ru-RU" sz="1000" dirty="0" smtClean="0">
                          <a:effectLst/>
                        </a:rPr>
                        <a:t>(+ассистент-</a:t>
                      </a:r>
                      <a:r>
                        <a:rPr lang="ru-RU" sz="1000" dirty="0" err="1" smtClean="0">
                          <a:effectLst/>
                        </a:rPr>
                        <a:t>сурдопереводчик</a:t>
                      </a:r>
                      <a:r>
                        <a:rPr lang="ru-RU" sz="1000" dirty="0" smtClean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30">
                <a:tc rowSpan="2"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Слепые, </a:t>
                      </a:r>
                      <a:r>
                        <a:rPr lang="ru-RU" sz="1000" dirty="0" err="1">
                          <a:effectLst/>
                        </a:rPr>
                        <a:t>поздноослепшие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владеющие шрифтом Брайля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устная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владеющие шрифтом Брайля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устная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97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Слабовидящие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устная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Участники с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ТНР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письменная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51">
                <a:tc rowSpan="2"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Участники с </a:t>
                      </a:r>
                      <a:r>
                        <a:rPr lang="ru-RU" sz="1000" dirty="0" smtClean="0">
                          <a:effectLst/>
                        </a:rPr>
                        <a:t>НОДА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 отсутствии сопутствующих заболеваний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устная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наличие сопутствующих </a:t>
                      </a:r>
                      <a:r>
                        <a:rPr lang="ru-RU" sz="1000" dirty="0" smtClean="0">
                          <a:effectLst/>
                        </a:rPr>
                        <a:t>заболеваний</a:t>
                      </a:r>
                      <a:r>
                        <a:rPr lang="ru-RU" sz="1000" baseline="0" dirty="0" smtClean="0">
                          <a:effectLst/>
                        </a:rPr>
                        <a:t> (напр. ТНР)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устная и(или) письменная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по сопутствующим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30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Участники с </a:t>
                      </a:r>
                      <a:r>
                        <a:rPr lang="ru-RU" sz="1000" dirty="0" smtClean="0">
                          <a:effectLst/>
                        </a:rPr>
                        <a:t>РАС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устная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051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Участники с </a:t>
                      </a:r>
                      <a:r>
                        <a:rPr lang="ru-RU" sz="1000" dirty="0" smtClean="0">
                          <a:effectLst/>
                        </a:rPr>
                        <a:t>ЗПР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устная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959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Иные категории </a:t>
                      </a:r>
                      <a:r>
                        <a:rPr lang="ru-RU" sz="1000" dirty="0" smtClean="0">
                          <a:effectLst/>
                        </a:rPr>
                        <a:t>участников, требующие </a:t>
                      </a:r>
                      <a:r>
                        <a:rPr lang="ru-RU" sz="1000" dirty="0" err="1" smtClean="0">
                          <a:effectLst/>
                        </a:rPr>
                        <a:t>спец.условий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устная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77" marR="5477" marT="9010" marB="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383189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ОИВ определяет минимальное количество баллов, необходимое для получение «</a:t>
            </a:r>
            <a:r>
              <a:rPr lang="ru-RU" dirty="0" smtClean="0"/>
              <a:t>зачета» - если </a:t>
            </a:r>
            <a:r>
              <a:rPr lang="ru-RU" dirty="0"/>
              <a:t>особенности психофизического развития не позволяют участникам с ОВЗ, детям-инвалидам и инвалидам выполнить все </a:t>
            </a:r>
            <a:r>
              <a:rPr lang="ru-RU" dirty="0" smtClean="0"/>
              <a:t>задания.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3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1167</Words>
  <Application>Microsoft Office PowerPoint</Application>
  <PresentationFormat>Экран (16:9)</PresentationFormat>
  <Paragraphs>154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Особенности проведения ИС-9, ГИА-9 для лиц с ОВЗ, детей-инвалидов Подготовка документов</vt:lpstr>
      <vt:lpstr>Правовые и методические документы</vt:lpstr>
      <vt:lpstr>Определения</vt:lpstr>
      <vt:lpstr>Особенности проведения экзаменов для отдельных категорий обучающихся и представляемые документы</vt:lpstr>
      <vt:lpstr>Особенности проведения экзаменов для отдельных категорий обучающихся и представляемые документы</vt:lpstr>
      <vt:lpstr>Специальные условия: организация ГИА, ИС на дому</vt:lpstr>
      <vt:lpstr>Специальные условия: организация ГИА, ИС на дому</vt:lpstr>
      <vt:lpstr>Особенности проведения ИС для отдельных категорий обучающихся</vt:lpstr>
      <vt:lpstr>Формы проведения ИС, требования для получения зачета</vt:lpstr>
      <vt:lpstr>О заключениях ПМПК</vt:lpstr>
      <vt:lpstr>Обеспечение проведения ГИА</vt:lpstr>
      <vt:lpstr>Мониторинг документов детей с ОВЗ, детей-инвалидов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 Windows</cp:lastModifiedBy>
  <cp:revision>419</cp:revision>
  <cp:lastPrinted>2021-11-12T11:01:46Z</cp:lastPrinted>
  <dcterms:modified xsi:type="dcterms:W3CDTF">2021-11-15T08:18:34Z</dcterms:modified>
</cp:coreProperties>
</file>