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59" r:id="rId6"/>
    <p:sldId id="264" r:id="rId7"/>
    <p:sldId id="270" r:id="rId8"/>
    <p:sldId id="27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33CCFF"/>
    <a:srgbClr val="20A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803A44-A0E8-465D-8645-AE33EBEBE974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BCACDA-9639-497B-8B41-AD34922A5BB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Правила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дорожного движения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для велосипедистов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5" y="3356992"/>
            <a:ext cx="2232248" cy="30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Велосипедисты </a:t>
            </a:r>
            <a:r>
              <a:rPr lang="ru-RU" sz="2800" b="1" dirty="0">
                <a:solidFill>
                  <a:schemeClr val="tx1"/>
                </a:solidFill>
              </a:rPr>
              <a:t>моложе 14 лет не имеют </a:t>
            </a:r>
            <a:r>
              <a:rPr lang="ru-RU" sz="2800" b="1" dirty="0" smtClean="0">
                <a:solidFill>
                  <a:schemeClr val="tx1"/>
                </a:solidFill>
              </a:rPr>
              <a:t>прав</a:t>
            </a:r>
            <a:r>
              <a:rPr lang="ru-RU" sz="2800" b="1" dirty="0">
                <a:solidFill>
                  <a:schemeClr val="tx1"/>
                </a:solidFill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ездить по </a:t>
            </a:r>
            <a:r>
              <a:rPr lang="ru-RU" sz="2800" b="1" dirty="0" smtClean="0">
                <a:solidFill>
                  <a:schemeClr val="tx1"/>
                </a:solidFill>
              </a:rPr>
              <a:t>дорогам,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 </a:t>
            </a:r>
            <a:r>
              <a:rPr lang="ru-RU" sz="2800" b="1" dirty="0">
                <a:solidFill>
                  <a:schemeClr val="tx1"/>
                </a:solidFill>
              </a:rPr>
              <a:t>исключением дорог в жилой зоне.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896544" cy="36724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85" y="2499320"/>
            <a:ext cx="2867761" cy="36659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 езде на велосипедах </a:t>
            </a:r>
            <a:r>
              <a:rPr lang="ru-RU" sz="2800" b="1" dirty="0" smtClean="0">
                <a:solidFill>
                  <a:schemeClr val="tx1"/>
                </a:solidFill>
              </a:rPr>
              <a:t>одевайте </a:t>
            </a:r>
            <a:r>
              <a:rPr lang="ru-RU" sz="2800" b="1" dirty="0">
                <a:solidFill>
                  <a:schemeClr val="tx1"/>
                </a:solidFill>
              </a:rPr>
              <a:t>яркую одежду и велосипедный шлем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" y="2348880"/>
            <a:ext cx="3946105" cy="3290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348880"/>
            <a:ext cx="2478063" cy="33040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Обязательным </a:t>
            </a:r>
            <a:r>
              <a:rPr lang="ru-RU" sz="2800" b="1" dirty="0" smtClean="0">
                <a:solidFill>
                  <a:schemeClr val="tx1"/>
                </a:solidFill>
              </a:rPr>
              <a:t>является </a:t>
            </a:r>
            <a:r>
              <a:rPr lang="ru-RU" sz="2800" b="1" dirty="0">
                <a:solidFill>
                  <a:schemeClr val="tx1"/>
                </a:solidFill>
              </a:rPr>
              <a:t>исправность </a:t>
            </a:r>
            <a:r>
              <a:rPr lang="ru-RU" sz="2800" b="1" dirty="0" smtClean="0">
                <a:solidFill>
                  <a:schemeClr val="tx1"/>
                </a:solidFill>
              </a:rPr>
              <a:t>тормозов, </a:t>
            </a:r>
            <a:r>
              <a:rPr lang="ru-RU" sz="2800" b="1" dirty="0">
                <a:solidFill>
                  <a:schemeClr val="tx1"/>
                </a:solidFill>
              </a:rPr>
              <a:t>наличие звукового </a:t>
            </a:r>
            <a:r>
              <a:rPr lang="ru-RU" sz="2800" b="1" dirty="0" smtClean="0">
                <a:solidFill>
                  <a:schemeClr val="tx1"/>
                </a:solidFill>
              </a:rPr>
              <a:t>сигнала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 темное время суток </a:t>
            </a:r>
            <a:r>
              <a:rPr lang="ru-RU" sz="2800" b="1" dirty="0" smtClean="0">
                <a:solidFill>
                  <a:schemeClr val="tx1"/>
                </a:solidFill>
              </a:rPr>
              <a:t>-два фонаря: </a:t>
            </a:r>
            <a:r>
              <a:rPr lang="ru-RU" sz="2800" b="1" dirty="0">
                <a:solidFill>
                  <a:schemeClr val="tx1"/>
                </a:solidFill>
              </a:rPr>
              <a:t>белого цвета спереди и красного - сзади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19174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10468"/>
            <a:ext cx="3312368" cy="19982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8311"/>
            <a:ext cx="2766569" cy="18425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7" y="4537473"/>
            <a:ext cx="2834258" cy="18813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7473"/>
            <a:ext cx="3325556" cy="18813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32" y="1556792"/>
            <a:ext cx="8229600" cy="12847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Запрещается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ездить </a:t>
            </a:r>
            <a:r>
              <a:rPr lang="ru-RU" sz="2800" b="1" dirty="0">
                <a:solidFill>
                  <a:schemeClr val="tx1"/>
                </a:solidFill>
              </a:rPr>
              <a:t>по пешеходным дорожкам и </a:t>
            </a:r>
            <a:r>
              <a:rPr lang="ru-RU" sz="2800" b="1" dirty="0" smtClean="0">
                <a:solidFill>
                  <a:schemeClr val="tx1"/>
                </a:solidFill>
              </a:rPr>
              <a:t>тротуарам;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не </a:t>
            </a:r>
            <a:r>
              <a:rPr lang="ru-RU" sz="2800" b="1" dirty="0">
                <a:solidFill>
                  <a:schemeClr val="tx1"/>
                </a:solidFill>
              </a:rPr>
              <a:t>держась за </a:t>
            </a:r>
            <a:r>
              <a:rPr lang="ru-RU" sz="2800" b="1" dirty="0" smtClean="0">
                <a:solidFill>
                  <a:schemeClr val="tx1"/>
                </a:solidFill>
              </a:rPr>
              <a:t>руль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разговаривать по телефону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r="13400"/>
          <a:stretch/>
        </p:blipFill>
        <p:spPr bwMode="auto">
          <a:xfrm>
            <a:off x="2627784" y="2881642"/>
            <a:ext cx="3456384" cy="37020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Велосипедисты </a:t>
            </a:r>
            <a:r>
              <a:rPr lang="ru-RU" sz="2400" b="1" dirty="0">
                <a:solidFill>
                  <a:schemeClr val="tx1"/>
                </a:solidFill>
              </a:rPr>
              <a:t>должны находиться на правой стороне дороги, занимать один ряд не далее, чем </a:t>
            </a:r>
            <a:r>
              <a:rPr lang="ru-RU" sz="2400" b="1" dirty="0" smtClean="0">
                <a:solidFill>
                  <a:schemeClr val="tx1"/>
                </a:solidFill>
              </a:rPr>
              <a:t>1 метр </a:t>
            </a:r>
            <a:r>
              <a:rPr lang="ru-RU" sz="2400" b="1" dirty="0">
                <a:solidFill>
                  <a:schemeClr val="tx1"/>
                </a:solidFill>
              </a:rPr>
              <a:t>от края проезжей </a:t>
            </a:r>
            <a:r>
              <a:rPr lang="ru-RU" sz="2400" b="1" dirty="0" smtClean="0">
                <a:solidFill>
                  <a:schemeClr val="tx1"/>
                </a:solidFill>
              </a:rPr>
              <a:t>части,</a:t>
            </a:r>
            <a:r>
              <a:rPr lang="ru-RU" sz="2400" b="1" dirty="0">
                <a:solidFill>
                  <a:schemeClr val="tx1"/>
                </a:solidFill>
              </a:rPr>
              <a:t> двигаться по обочине, если это не будет создавать помех для движения пешеходов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8317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Правильно                           Неправильно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/>
          <a:stretch/>
        </p:blipFill>
        <p:spPr bwMode="auto">
          <a:xfrm>
            <a:off x="4916343" y="2732003"/>
            <a:ext cx="3634819" cy="30151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1"/>
          <a:stretch/>
        </p:blipFill>
        <p:spPr bwMode="auto">
          <a:xfrm>
            <a:off x="1403648" y="2738020"/>
            <a:ext cx="2304256" cy="30091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56" y="1020092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 движении </a:t>
            </a:r>
            <a:r>
              <a:rPr lang="ru-RU" sz="3200" b="1" dirty="0">
                <a:solidFill>
                  <a:schemeClr val="tx1"/>
                </a:solidFill>
              </a:rPr>
              <a:t>в колонне, необходимо </a:t>
            </a:r>
            <a:r>
              <a:rPr lang="ru-RU" sz="3200" b="1" dirty="0" smtClean="0">
                <a:solidFill>
                  <a:schemeClr val="tx1"/>
                </a:solidFill>
              </a:rPr>
              <a:t>передвигаться </a:t>
            </a:r>
            <a:r>
              <a:rPr lang="ru-RU" sz="3200" b="1" dirty="0">
                <a:solidFill>
                  <a:schemeClr val="tx1"/>
                </a:solidFill>
              </a:rPr>
              <a:t>группами по десять человек максимум.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6424" cy="37782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752700" cy="3784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84581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Правильно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839108"/>
            <a:ext cx="282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Неправильно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45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При наличии недалеко от дороги велосипедной дорожки, велосипедист обязан съехать с проезжей части и двигаться по </a:t>
            </a:r>
            <a:r>
              <a:rPr lang="ru-RU" sz="3200" b="1" dirty="0" smtClean="0">
                <a:solidFill>
                  <a:schemeClr val="tx1"/>
                </a:solidFill>
              </a:rPr>
              <a:t>ней.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9180"/>
          <a:stretch/>
        </p:blipFill>
        <p:spPr bwMode="auto">
          <a:xfrm>
            <a:off x="2123728" y="2420888"/>
            <a:ext cx="4649776" cy="38809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 пересечении проезжей части дороги по пешеходному переходу велосипедист должен вести велосипед рядом с собой и руководствоваться требованиями, предусмотренными ПДД для пешеходов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ru-RU" sz="3100" dirty="0" smtClean="0"/>
              <a:t>Правильно                                        Неправильно</a:t>
            </a:r>
            <a:endParaRPr lang="ru-RU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038600" cy="302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512526" cy="30558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2248</TotalTime>
  <Words>149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 Правила дорожного движения  для велосипедистов</vt:lpstr>
      <vt:lpstr>Велосипедисты моложе 14 лет не имеют права ездить по дорогам,  за исключением дорог в жилой зоне. </vt:lpstr>
      <vt:lpstr>При езде на велосипедах одевайте яркую одежду и велосипедный шлем</vt:lpstr>
      <vt:lpstr>Обязательным является исправность тормозов, наличие звукового сигнала; в темное время суток -два фонаря: белого цвета спереди и красного - сзади</vt:lpstr>
      <vt:lpstr>Запрещается  ездить по пешеходным дорожкам и тротуарам;  не держась за руль;  разговаривать по телефону</vt:lpstr>
      <vt:lpstr>Велосипедисты должны находиться на правой стороне дороги, занимать один ряд не далее, чем 1 метр от края проезжей части, двигаться по обочине, если это не будет создавать помех для движения пешеходов</vt:lpstr>
      <vt:lpstr>При движении в колонне, необходимо передвигаться группами по десять человек максимум. </vt:lpstr>
      <vt:lpstr>При наличии недалеко от дороги велосипедной дорожки, велосипедист обязан съехать с проезжей части и двигаться по ней. </vt:lpstr>
      <vt:lpstr>При пересечении проезжей части дороги по пешеходному переходу велосипедист должен вести велосипед рядом с собой и руководствоваться требованиями, предусмотренными ПДД для пешеходов 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pc1504</cp:lastModifiedBy>
  <cp:revision>148</cp:revision>
  <dcterms:created xsi:type="dcterms:W3CDTF">2013-05-08T18:01:17Z</dcterms:created>
  <dcterms:modified xsi:type="dcterms:W3CDTF">2021-11-14T14:04:48Z</dcterms:modified>
</cp:coreProperties>
</file>